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C96B09-7558-45D4-B812-60E916CC8831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DC419-315F-4B1C-B7D7-879F6969FD97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3F4D4-341E-40BD-AE46-7AEB4A04F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1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Crx</a:t>
            </a:r>
            <a:r>
              <a:rPr lang="en-US" dirty="0" smtClean="0"/>
              <a:t>- cone rod </a:t>
            </a:r>
            <a:r>
              <a:rPr lang="en-US" dirty="0" err="1" smtClean="0"/>
              <a:t>homeobox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3F4D4-341E-40BD-AE46-7AEB4A04F6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6F2-0E44-40CC-AA01-78CDD9F778BD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2353-5B4F-40FD-8F6B-4CC1A5ED31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6F2-0E44-40CC-AA01-78CDD9F778BD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2353-5B4F-40FD-8F6B-4CC1A5ED31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6F2-0E44-40CC-AA01-78CDD9F778BD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2353-5B4F-40FD-8F6B-4CC1A5ED31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6F2-0E44-40CC-AA01-78CDD9F778BD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2353-5B4F-40FD-8F6B-4CC1A5ED31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6F2-0E44-40CC-AA01-78CDD9F778BD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2353-5B4F-40FD-8F6B-4CC1A5ED31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6F2-0E44-40CC-AA01-78CDD9F778BD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2353-5B4F-40FD-8F6B-4CC1A5ED31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6F2-0E44-40CC-AA01-78CDD9F778BD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2353-5B4F-40FD-8F6B-4CC1A5ED31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6F2-0E44-40CC-AA01-78CDD9F778BD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2353-5B4F-40FD-8F6B-4CC1A5ED31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6F2-0E44-40CC-AA01-78CDD9F778BD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2353-5B4F-40FD-8F6B-4CC1A5ED31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6F2-0E44-40CC-AA01-78CDD9F778BD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2353-5B4F-40FD-8F6B-4CC1A5ED31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6F2-0E44-40CC-AA01-78CDD9F778BD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2353-5B4F-40FD-8F6B-4CC1A5ED314E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1E6F2-0E44-40CC-AA01-78CDD9F778BD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52353-5B4F-40FD-8F6B-4CC1A5ED314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1628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Functional analysis of BBS3 A89V that results in non-</a:t>
            </a:r>
            <a:r>
              <a:rPr lang="en-US" dirty="0" err="1" smtClean="0"/>
              <a:t>syndromic</a:t>
            </a:r>
            <a:r>
              <a:rPr lang="en-US" dirty="0"/>
              <a:t> </a:t>
            </a:r>
            <a:r>
              <a:rPr lang="en-US" dirty="0" smtClean="0"/>
              <a:t>retinal degeneration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6781800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Pamela R.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Pretorius,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Mohammed A.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Aldahmesh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Fowzan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S.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Alkuraya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Val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C.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Sheffield,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and Diane C.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Slusarski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7364" y="5334000"/>
            <a:ext cx="3810000" cy="6096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Presented by Philip Huynh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BBS3L A89V Does not Function in Vision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26" y="1600200"/>
            <a:ext cx="530627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895475"/>
            <a:ext cx="3429000" cy="426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BBS3L necessary for proper vision</a:t>
            </a:r>
          </a:p>
          <a:p>
            <a:r>
              <a:rPr lang="en-US" sz="2000" dirty="0" smtClean="0"/>
              <a:t>Vision startle assay</a:t>
            </a:r>
          </a:p>
          <a:p>
            <a:r>
              <a:rPr lang="en-US" sz="2000" dirty="0" smtClean="0"/>
              <a:t>Co-injection of BBS3L or BBS3L A89V with bbs3 </a:t>
            </a:r>
            <a:r>
              <a:rPr lang="en-US" sz="2000" dirty="0" err="1" smtClean="0"/>
              <a:t>aug</a:t>
            </a:r>
            <a:r>
              <a:rPr lang="en-US" sz="2000" dirty="0" smtClean="0"/>
              <a:t> MO</a:t>
            </a:r>
          </a:p>
          <a:p>
            <a:r>
              <a:rPr lang="en-US" sz="2000" dirty="0" err="1" smtClean="0"/>
              <a:t>Crx</a:t>
            </a:r>
            <a:r>
              <a:rPr lang="en-US" sz="2000" dirty="0" smtClean="0"/>
              <a:t> knockdown used as control for vision impaired </a:t>
            </a:r>
            <a:r>
              <a:rPr lang="en-US" sz="2000" dirty="0" err="1" smtClean="0"/>
              <a:t>zebrafish</a:t>
            </a:r>
            <a:endParaRPr lang="en-US" sz="2000" dirty="0" smtClean="0"/>
          </a:p>
          <a:p>
            <a:r>
              <a:rPr lang="en-US" sz="2000" dirty="0" smtClean="0"/>
              <a:t>BBS3L A89V unable to restore vision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57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A89V mutation plays a large role in proper visual function</a:t>
            </a:r>
          </a:p>
          <a:p>
            <a:r>
              <a:rPr lang="en-US" dirty="0" smtClean="0"/>
              <a:t>Reason for A89V mutation only displaying retinitis </a:t>
            </a:r>
            <a:r>
              <a:rPr lang="en-US" dirty="0" err="1" smtClean="0"/>
              <a:t>pigmentosa</a:t>
            </a:r>
            <a:endParaRPr lang="en-US" dirty="0" smtClean="0"/>
          </a:p>
          <a:p>
            <a:pPr lvl="1"/>
            <a:r>
              <a:rPr lang="en-US" dirty="0" smtClean="0"/>
              <a:t>Combination of melanosome transport tests and vision startle assay</a:t>
            </a:r>
          </a:p>
          <a:p>
            <a:pPr lvl="1"/>
            <a:r>
              <a:rPr lang="en-US" dirty="0" smtClean="0"/>
              <a:t>Melanosome transport tests showed that BBS3 A89V was able to suppress the defect</a:t>
            </a:r>
          </a:p>
          <a:p>
            <a:pPr lvl="2"/>
            <a:r>
              <a:rPr lang="en-US" dirty="0" smtClean="0"/>
              <a:t>Intracellular melanosome movement is important in the other phenotypes that are associated with BBS</a:t>
            </a:r>
          </a:p>
          <a:p>
            <a:pPr lvl="1"/>
            <a:r>
              <a:rPr lang="en-US" dirty="0" smtClean="0"/>
              <a:t>Vision startle assay showed how the mutation in BBS3L A89V was unable to correct the vision defect</a:t>
            </a:r>
          </a:p>
          <a:p>
            <a:r>
              <a:rPr lang="en-US" dirty="0" smtClean="0"/>
              <a:t>BBS3 and BBS3L are isoforms that can have different splice variants and mutations that generate from a single gene could contribute to a phenotypic complexity in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155039"/>
          </a:xfrm>
        </p:spPr>
        <p:txBody>
          <a:bodyPr anchor="t"/>
          <a:lstStyle/>
          <a:p>
            <a:r>
              <a:rPr lang="en-US" sz="2400" dirty="0" smtClean="0"/>
              <a:t>Difference in region between BBS3 and BBS3L</a:t>
            </a:r>
            <a:endParaRPr lang="en-US" dirty="0"/>
          </a:p>
          <a:p>
            <a:r>
              <a:rPr lang="en-US" sz="2400" dirty="0" smtClean="0"/>
              <a:t>BBS3 known </a:t>
            </a:r>
            <a:r>
              <a:rPr lang="en-US" sz="2400" dirty="0" err="1" smtClean="0"/>
              <a:t>Ras</a:t>
            </a:r>
            <a:r>
              <a:rPr lang="en-US" sz="2400" dirty="0" smtClean="0"/>
              <a:t> family of small GTP binding proteins</a:t>
            </a:r>
          </a:p>
          <a:p>
            <a:pPr lvl="1"/>
            <a:r>
              <a:rPr lang="en-US" sz="2200" dirty="0" smtClean="0"/>
              <a:t>Mutation plays role in altering function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3810000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Critique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83776" y="4732201"/>
            <a:ext cx="7125112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Comparing two different transcripts when mutation only discovered in BBS3</a:t>
            </a:r>
          </a:p>
          <a:p>
            <a:pPr marL="0" indent="0">
              <a:buFont typeface="Wingdings 2" charset="2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064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0912" y="1600200"/>
            <a:ext cx="2667000" cy="914400"/>
          </a:xfrm>
        </p:spPr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pic>
        <p:nvPicPr>
          <p:cNvPr id="1028" name="Picture 4" descr="http://www.rtlyrics.com/photos/Question%20Mark%2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90800"/>
            <a:ext cx="1478234" cy="26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0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Introduction/Background</a:t>
            </a:r>
          </a:p>
          <a:p>
            <a:pPr lvl="1"/>
            <a:r>
              <a:rPr lang="en-US" sz="2600" dirty="0" err="1"/>
              <a:t>Bardet-Biedl</a:t>
            </a:r>
            <a:r>
              <a:rPr lang="en-US" sz="2600" dirty="0"/>
              <a:t> syndrome</a:t>
            </a:r>
          </a:p>
          <a:p>
            <a:r>
              <a:rPr lang="en-US" sz="2600" dirty="0" smtClean="0"/>
              <a:t>Objectives</a:t>
            </a:r>
          </a:p>
          <a:p>
            <a:r>
              <a:rPr lang="en-US" sz="2600" dirty="0" smtClean="0"/>
              <a:t>Results</a:t>
            </a:r>
          </a:p>
          <a:p>
            <a:r>
              <a:rPr lang="en-US" sz="2600" dirty="0" smtClean="0"/>
              <a:t>Conclusion/Discussion</a:t>
            </a:r>
          </a:p>
          <a:p>
            <a:r>
              <a:rPr lang="en-US" sz="2600" dirty="0" smtClean="0"/>
              <a:t>Future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4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372555" cy="4334798"/>
          </a:xfrm>
        </p:spPr>
        <p:txBody>
          <a:bodyPr anchor="t">
            <a:normAutofit/>
          </a:bodyPr>
          <a:lstStyle/>
          <a:p>
            <a:r>
              <a:rPr lang="en-US" sz="2400" dirty="0" err="1" smtClean="0"/>
              <a:t>Bardet-Biedl</a:t>
            </a:r>
            <a:r>
              <a:rPr lang="en-US" sz="2400" dirty="0" smtClean="0"/>
              <a:t> Syndrome (BBS)</a:t>
            </a:r>
          </a:p>
          <a:p>
            <a:pPr lvl="1"/>
            <a:r>
              <a:rPr lang="en-US" sz="2400" dirty="0" smtClean="0"/>
              <a:t>Heterogeneous autosomal recessive disorder</a:t>
            </a:r>
          </a:p>
          <a:p>
            <a:pPr lvl="1"/>
            <a:r>
              <a:rPr lang="en-US" sz="2400" dirty="0" smtClean="0"/>
              <a:t>Syndromic</a:t>
            </a:r>
            <a:r>
              <a:rPr lang="en-US" sz="2400" dirty="0"/>
              <a:t> </a:t>
            </a:r>
            <a:r>
              <a:rPr lang="en-US" sz="2400" dirty="0" smtClean="0"/>
              <a:t>form of retinal degeneration</a:t>
            </a:r>
          </a:p>
          <a:p>
            <a:pPr lvl="1"/>
            <a:r>
              <a:rPr lang="en-US" sz="2400" dirty="0" smtClean="0"/>
              <a:t>Characteristics</a:t>
            </a:r>
          </a:p>
          <a:p>
            <a:pPr lvl="2"/>
            <a:r>
              <a:rPr lang="en-US" sz="2400" dirty="0" smtClean="0"/>
              <a:t>Obesity, polydactyly, renal abnormalities, hypogenitalism, cognitive impairment</a:t>
            </a:r>
          </a:p>
          <a:p>
            <a:pPr lvl="2"/>
            <a:r>
              <a:rPr lang="en-US" sz="2400" b="1" dirty="0" err="1" smtClean="0"/>
              <a:t>Retintis</a:t>
            </a:r>
            <a:r>
              <a:rPr lang="en-US" sz="2400" b="1" dirty="0" smtClean="0"/>
              <a:t> pigmentosa</a:t>
            </a:r>
            <a:r>
              <a:rPr lang="en-US" sz="2400" b="1" dirty="0"/>
              <a:t> 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2546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14 BBS genes (BBS1-14)</a:t>
            </a:r>
          </a:p>
          <a:p>
            <a:pPr lvl="1"/>
            <a:r>
              <a:rPr lang="en-US" sz="2200" dirty="0" smtClean="0"/>
              <a:t>BBS3 and BBS3L</a:t>
            </a:r>
          </a:p>
          <a:p>
            <a:r>
              <a:rPr lang="en-US" sz="2400" dirty="0" smtClean="0"/>
              <a:t>BBS3</a:t>
            </a:r>
          </a:p>
          <a:p>
            <a:pPr lvl="1"/>
            <a:r>
              <a:rPr lang="en-US" sz="2200" dirty="0" smtClean="0"/>
              <a:t>Member of </a:t>
            </a:r>
            <a:r>
              <a:rPr lang="en-US" sz="2200" dirty="0" err="1" smtClean="0"/>
              <a:t>Ras</a:t>
            </a:r>
            <a:r>
              <a:rPr lang="en-US" sz="2200" dirty="0" smtClean="0"/>
              <a:t> family of small GTP-binding proteins</a:t>
            </a:r>
          </a:p>
          <a:p>
            <a:r>
              <a:rPr lang="en-US" sz="2400" dirty="0" smtClean="0"/>
              <a:t>BBS3L</a:t>
            </a:r>
          </a:p>
          <a:p>
            <a:pPr lvl="1"/>
            <a:r>
              <a:rPr lang="en-US" sz="2200" dirty="0" smtClean="0"/>
              <a:t>Longer eye-specific transcript of BBS3</a:t>
            </a:r>
          </a:p>
          <a:p>
            <a:pPr lvl="1"/>
            <a:r>
              <a:rPr lang="en-US" sz="2200" dirty="0" smtClean="0"/>
              <a:t>Required for retinal organization</a:t>
            </a:r>
          </a:p>
        </p:txBody>
      </p:sp>
    </p:spTree>
    <p:extLst>
      <p:ext uri="{BB962C8B-B14F-4D97-AF65-F5344CB8AC3E}">
        <p14:creationId xmlns:p14="http://schemas.microsoft.com/office/powerpoint/2010/main" val="29328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BBS3 and BBS3L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676399"/>
            <a:ext cx="7125112" cy="4182399"/>
          </a:xfrm>
        </p:spPr>
        <p:txBody>
          <a:bodyPr/>
          <a:lstStyle/>
          <a:p>
            <a:r>
              <a:rPr lang="en-US" sz="2000" dirty="0" smtClean="0"/>
              <a:t>Knockdown of bbs3 using an antisense oligonucleotide [</a:t>
            </a:r>
            <a:r>
              <a:rPr lang="en-US" sz="2000" dirty="0" err="1" smtClean="0"/>
              <a:t>Morpholino</a:t>
            </a:r>
            <a:r>
              <a:rPr lang="en-US" sz="2000" dirty="0" smtClean="0"/>
              <a:t> (MO)]</a:t>
            </a:r>
          </a:p>
          <a:p>
            <a:pPr lvl="1"/>
            <a:r>
              <a:rPr lang="en-US" sz="1800" dirty="0" smtClean="0"/>
              <a:t>Results in delays in intracellular melanosome transport and vision impairment in </a:t>
            </a:r>
            <a:r>
              <a:rPr lang="en-US" sz="1800" dirty="0" err="1" smtClean="0"/>
              <a:t>zebrafish</a:t>
            </a:r>
            <a:endParaRPr lang="en-US" sz="1800" dirty="0" smtClean="0"/>
          </a:p>
          <a:p>
            <a:r>
              <a:rPr lang="en-US" sz="2000" dirty="0" smtClean="0"/>
              <a:t>Test functional requirements of BBS3 and BBS3L</a:t>
            </a:r>
          </a:p>
          <a:p>
            <a:pPr lvl="1"/>
            <a:r>
              <a:rPr lang="en-US" sz="1800" dirty="0" smtClean="0"/>
              <a:t>RNA encoding human BBS3 or BBS3L co-injected with bbs3 </a:t>
            </a:r>
            <a:r>
              <a:rPr lang="en-US" sz="1800" dirty="0" err="1" smtClean="0"/>
              <a:t>aug</a:t>
            </a:r>
            <a:r>
              <a:rPr lang="en-US" sz="1800" dirty="0" smtClean="0"/>
              <a:t> MO</a:t>
            </a:r>
          </a:p>
          <a:p>
            <a:pPr lvl="2"/>
            <a:r>
              <a:rPr lang="en-US" sz="1600" dirty="0" smtClean="0"/>
              <a:t>BBS3 sufficient to suppress </a:t>
            </a:r>
            <a:r>
              <a:rPr lang="en-US" sz="1600" dirty="0" err="1" smtClean="0"/>
              <a:t>melansome</a:t>
            </a:r>
            <a:r>
              <a:rPr lang="en-US" sz="1600" dirty="0" smtClean="0"/>
              <a:t> transport delay but not vision defect</a:t>
            </a:r>
          </a:p>
          <a:p>
            <a:pPr lvl="2"/>
            <a:r>
              <a:rPr lang="en-US" sz="1600" dirty="0" smtClean="0"/>
              <a:t>BBS3L was able to rescue vision defect but not the melanosome transport delay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97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A89V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000" dirty="0" smtClean="0"/>
              <a:t>Missense mutation at position 89</a:t>
            </a:r>
          </a:p>
          <a:p>
            <a:pPr lvl="2"/>
            <a:r>
              <a:rPr lang="en-US" sz="2800" dirty="0" smtClean="0"/>
              <a:t>Alanine to valine</a:t>
            </a:r>
          </a:p>
          <a:p>
            <a:r>
              <a:rPr lang="en-US" sz="2800" dirty="0" smtClean="0"/>
              <a:t>Discovered in a consanguineous Saudi Arabian family</a:t>
            </a:r>
          </a:p>
          <a:p>
            <a:pPr lvl="1"/>
            <a:r>
              <a:rPr lang="en-US" sz="2800" dirty="0" smtClean="0"/>
              <a:t>BBS3 A89V</a:t>
            </a:r>
          </a:p>
          <a:p>
            <a:r>
              <a:rPr lang="en-US" sz="2800" dirty="0" smtClean="0"/>
              <a:t>Non-syndromic retinitis pigmentosa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43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 smtClean="0"/>
              <a:t>To study the A89V mutation and why the Saudi Arabian family could show non-syndromic retinitis pigmentosa </a:t>
            </a:r>
          </a:p>
          <a:p>
            <a:r>
              <a:rPr lang="en-US" sz="2400" dirty="0" smtClean="0"/>
              <a:t>If BBS3L A89V could be stability expressed</a:t>
            </a:r>
          </a:p>
          <a:p>
            <a:r>
              <a:rPr lang="en-US" sz="2400" dirty="0" smtClean="0"/>
              <a:t>Study the effects of A89V mutation in intracellular melanosome transport and visual function</a:t>
            </a:r>
          </a:p>
        </p:txBody>
      </p:sp>
    </p:spTree>
    <p:extLst>
      <p:ext uri="{BB962C8B-B14F-4D97-AF65-F5344CB8AC3E}">
        <p14:creationId xmlns:p14="http://schemas.microsoft.com/office/powerpoint/2010/main" val="285683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BBS3 Conservation and BBS3L A89V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1981200"/>
            <a:ext cx="3657600" cy="3733800"/>
          </a:xfrm>
        </p:spPr>
        <p:txBody>
          <a:bodyPr anchor="t">
            <a:normAutofit fontScale="70000" lnSpcReduction="20000"/>
          </a:bodyPr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sz="3200" dirty="0" smtClean="0"/>
              <a:t>BBS3 sequences evolutionary conserved among vertebrate species</a:t>
            </a:r>
          </a:p>
          <a:p>
            <a:r>
              <a:rPr lang="en-US" sz="3200" dirty="0" smtClean="0"/>
              <a:t>Difference between BBS3 and BBS3L not within mutation site</a:t>
            </a:r>
          </a:p>
          <a:p>
            <a:pPr lvl="1"/>
            <a:r>
              <a:rPr lang="en-US" sz="3200" dirty="0" smtClean="0"/>
              <a:t>Mutation region identical</a:t>
            </a:r>
          </a:p>
          <a:p>
            <a:r>
              <a:rPr lang="en-US" sz="3200" dirty="0" smtClean="0"/>
              <a:t>BBS3L A89V could be stably expressed</a:t>
            </a:r>
            <a:endParaRPr lang="en-US" sz="32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594324"/>
            <a:ext cx="4800600" cy="517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53600" y="2636196"/>
            <a:ext cx="64885" cy="83820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3428" y="6231120"/>
            <a:ext cx="99713" cy="73452"/>
          </a:xfrm>
          <a:prstGeom prst="rect">
            <a:avLst/>
          </a:prstGeom>
          <a:solidFill>
            <a:srgbClr val="FFFF00">
              <a:alpha val="57000"/>
            </a:srgbClr>
          </a:solidFill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28" y="5832776"/>
            <a:ext cx="96837" cy="73025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84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BBS3 A89V Functions in Melanosome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3352800" cy="4267200"/>
          </a:xfrm>
        </p:spPr>
        <p:txBody>
          <a:bodyPr anchor="t">
            <a:normAutofit/>
          </a:bodyPr>
          <a:lstStyle/>
          <a:p>
            <a:r>
              <a:rPr lang="en-US" sz="2000" dirty="0" smtClean="0"/>
              <a:t>Test the rate of cellular trafficking</a:t>
            </a:r>
          </a:p>
          <a:p>
            <a:r>
              <a:rPr lang="en-US" sz="2000" dirty="0" smtClean="0"/>
              <a:t>Rescue tests of </a:t>
            </a:r>
            <a:r>
              <a:rPr lang="en-US" sz="2000" dirty="0" err="1" smtClean="0"/>
              <a:t>melanosomes</a:t>
            </a:r>
            <a:r>
              <a:rPr lang="en-US" sz="2000" dirty="0" smtClean="0"/>
              <a:t> from </a:t>
            </a:r>
            <a:r>
              <a:rPr lang="en-US" sz="2000" dirty="0" err="1" smtClean="0"/>
              <a:t>perinucleus</a:t>
            </a:r>
            <a:endParaRPr lang="en-US" sz="2000" dirty="0" smtClean="0"/>
          </a:p>
          <a:p>
            <a:pPr lvl="1"/>
            <a:r>
              <a:rPr lang="en-US" sz="1800" dirty="0" smtClean="0"/>
              <a:t>Co-injection with BBS3 or BBS3 A89V with </a:t>
            </a:r>
            <a:r>
              <a:rPr lang="en-US" sz="1800" dirty="0" smtClean="0"/>
              <a:t>bbs3 </a:t>
            </a:r>
            <a:r>
              <a:rPr lang="en-US" sz="1800" dirty="0" err="1" smtClean="0"/>
              <a:t>aug</a:t>
            </a:r>
            <a:r>
              <a:rPr lang="en-US" sz="1800" dirty="0" smtClean="0"/>
              <a:t> MO</a:t>
            </a:r>
          </a:p>
          <a:p>
            <a:r>
              <a:rPr lang="en-US" sz="2000" dirty="0" smtClean="0"/>
              <a:t>BBS3 A89V was able to restore transport times back to wild type levels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53098"/>
            <a:ext cx="5229225" cy="524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3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2319</TotalTime>
  <Words>488</Words>
  <Application>Microsoft Office PowerPoint</Application>
  <PresentationFormat>On-screen Show (4:3)</PresentationFormat>
  <Paragraphs>76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Winter</vt:lpstr>
      <vt:lpstr>Functional analysis of BBS3 A89V that results in non-syndromic retinal degeneration</vt:lpstr>
      <vt:lpstr>Outline</vt:lpstr>
      <vt:lpstr>Background</vt:lpstr>
      <vt:lpstr>Background</vt:lpstr>
      <vt:lpstr>BBS3 and BBS3L</vt:lpstr>
      <vt:lpstr>A89V Mutation</vt:lpstr>
      <vt:lpstr>Objectives</vt:lpstr>
      <vt:lpstr>BBS3 Conservation and BBS3L A89V expression</vt:lpstr>
      <vt:lpstr>BBS3 A89V Functions in Melanosome Transport</vt:lpstr>
      <vt:lpstr>BBS3L A89V Does not Function in Vision</vt:lpstr>
      <vt:lpstr>Conclusion</vt:lpstr>
      <vt:lpstr>Future Research</vt:lpstr>
      <vt:lpstr>Questions??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</dc:creator>
  <cp:lastModifiedBy>huynpi01</cp:lastModifiedBy>
  <cp:revision>28</cp:revision>
  <dcterms:created xsi:type="dcterms:W3CDTF">2011-11-25T20:50:30Z</dcterms:created>
  <dcterms:modified xsi:type="dcterms:W3CDTF">2011-11-30T15:07:46Z</dcterms:modified>
</cp:coreProperties>
</file>